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17"/>
  </p:notesMasterIdLst>
  <p:sldIdLst>
    <p:sldId id="256" r:id="rId2"/>
    <p:sldId id="326" r:id="rId3"/>
    <p:sldId id="323" r:id="rId4"/>
    <p:sldId id="330" r:id="rId5"/>
    <p:sldId id="327" r:id="rId6"/>
    <p:sldId id="331" r:id="rId7"/>
    <p:sldId id="328" r:id="rId8"/>
    <p:sldId id="332" r:id="rId9"/>
    <p:sldId id="334" r:id="rId10"/>
    <p:sldId id="335" r:id="rId11"/>
    <p:sldId id="336" r:id="rId12"/>
    <p:sldId id="337" r:id="rId13"/>
    <p:sldId id="329" r:id="rId14"/>
    <p:sldId id="33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66FF"/>
    <a:srgbClr val="CC6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5455" autoAdjust="0"/>
  </p:normalViewPr>
  <p:slideViewPr>
    <p:cSldViewPr snapToGrid="0">
      <p:cViewPr varScale="1">
        <p:scale>
          <a:sx n="48" d="100"/>
          <a:sy n="48" d="100"/>
        </p:scale>
        <p:origin x="1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A2AC9-C6F1-4113-8F93-C227E1AFEC80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6767FE6C-0DAA-47EC-8B92-2B04D3D885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81D162C3-7265-4121-B483-C9760F069D46}" type="parTrans" cxnId="{F0C1F0DF-446B-4665-BD07-71E9C9E65174}">
      <dgm:prSet/>
      <dgm:spPr/>
      <dgm:t>
        <a:bodyPr/>
        <a:lstStyle/>
        <a:p>
          <a:endParaRPr lang="en-US"/>
        </a:p>
      </dgm:t>
    </dgm:pt>
    <dgm:pt modelId="{A0DEF7FA-687F-4524-A366-092EAEC9F3A4}" type="sibTrans" cxnId="{F0C1F0DF-446B-4665-BD07-71E9C9E65174}">
      <dgm:prSet/>
      <dgm:spPr/>
      <dgm:t>
        <a:bodyPr/>
        <a:lstStyle/>
        <a:p>
          <a:endParaRPr lang="en-US"/>
        </a:p>
      </dgm:t>
    </dgm:pt>
    <dgm:pt modelId="{13CB997E-6887-4C2B-B71F-CADBD9C51079}">
      <dgm:prSet phldrT="[Text]"/>
      <dgm:spPr>
        <a:solidFill>
          <a:srgbClr val="CC6600"/>
        </a:solidFill>
      </dgm:spPr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5DEF06FD-DBF7-4107-AFE5-B6769E57612C}" type="parTrans" cxnId="{E12AF619-4AB6-49A4-8E12-4F953DE56755}">
      <dgm:prSet/>
      <dgm:spPr/>
      <dgm:t>
        <a:bodyPr/>
        <a:lstStyle/>
        <a:p>
          <a:endParaRPr lang="en-US"/>
        </a:p>
      </dgm:t>
    </dgm:pt>
    <dgm:pt modelId="{149FAF8C-02E6-4890-A849-14C74DF1E22D}" type="sibTrans" cxnId="{E12AF619-4AB6-49A4-8E12-4F953DE56755}">
      <dgm:prSet/>
      <dgm:spPr/>
      <dgm:t>
        <a:bodyPr/>
        <a:lstStyle/>
        <a:p>
          <a:endParaRPr lang="en-US"/>
        </a:p>
      </dgm:t>
    </dgm:pt>
    <dgm:pt modelId="{F414DB38-CCAD-4E46-A34D-7ECC497E6FF5}">
      <dgm:prSet phldrT="[Text]"/>
      <dgm:spPr>
        <a:solidFill>
          <a:srgbClr val="6666FF"/>
        </a:solidFill>
      </dgm:spPr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CE534B35-B873-4B2F-80D2-F5C4527A0BEB}" type="parTrans" cxnId="{3A169202-E4F2-4EEF-BD1D-D43DE63ECFC3}">
      <dgm:prSet/>
      <dgm:spPr/>
      <dgm:t>
        <a:bodyPr/>
        <a:lstStyle/>
        <a:p>
          <a:endParaRPr lang="en-US"/>
        </a:p>
      </dgm:t>
    </dgm:pt>
    <dgm:pt modelId="{23D463AD-2206-4DAA-B4FD-6EE4EF95E192}" type="sibTrans" cxnId="{3A169202-E4F2-4EEF-BD1D-D43DE63ECFC3}">
      <dgm:prSet/>
      <dgm:spPr/>
      <dgm:t>
        <a:bodyPr/>
        <a:lstStyle/>
        <a:p>
          <a:endParaRPr lang="en-US"/>
        </a:p>
      </dgm:t>
    </dgm:pt>
    <dgm:pt modelId="{17817BCB-66C9-40D5-8D60-DB3C204647F7}" type="pres">
      <dgm:prSet presAssocID="{FF8A2AC9-C6F1-4113-8F93-C227E1AFEC80}" presName="linearFlow" presStyleCnt="0">
        <dgm:presLayoutVars>
          <dgm:dir/>
          <dgm:resizeHandles val="exact"/>
        </dgm:presLayoutVars>
      </dgm:prSet>
      <dgm:spPr/>
    </dgm:pt>
    <dgm:pt modelId="{83473AE1-EEAF-44C8-B4B6-1B429E10B1A1}" type="pres">
      <dgm:prSet presAssocID="{6767FE6C-0DAA-47EC-8B92-2B04D3D88590}" presName="composite" presStyleCnt="0"/>
      <dgm:spPr/>
    </dgm:pt>
    <dgm:pt modelId="{3BD74E95-E04F-45E4-9766-42F2FCE4A6B0}" type="pres">
      <dgm:prSet presAssocID="{6767FE6C-0DAA-47EC-8B92-2B04D3D88590}" presName="imgShp" presStyleLbl="fgImgPlace1" presStyleIdx="0" presStyleCnt="3"/>
      <dgm:spPr>
        <a:solidFill>
          <a:schemeClr val="bg2">
            <a:lumMod val="50000"/>
          </a:schemeClr>
        </a:solidFill>
      </dgm:spPr>
    </dgm:pt>
    <dgm:pt modelId="{51EE2DBC-273E-4135-A4F6-393BB964F4BF}" type="pres">
      <dgm:prSet presAssocID="{6767FE6C-0DAA-47EC-8B92-2B04D3D88590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27D08-A1F2-4BC0-8354-71481125E705}" type="pres">
      <dgm:prSet presAssocID="{A0DEF7FA-687F-4524-A366-092EAEC9F3A4}" presName="spacing" presStyleCnt="0"/>
      <dgm:spPr/>
    </dgm:pt>
    <dgm:pt modelId="{A43A7D48-B7BA-4F2C-8440-4C92EE392C27}" type="pres">
      <dgm:prSet presAssocID="{13CB997E-6887-4C2B-B71F-CADBD9C51079}" presName="composite" presStyleCnt="0"/>
      <dgm:spPr/>
    </dgm:pt>
    <dgm:pt modelId="{20F007DB-923B-43E1-A70E-28E9411ACAB6}" type="pres">
      <dgm:prSet presAssocID="{13CB997E-6887-4C2B-B71F-CADBD9C51079}" presName="imgShp" presStyleLbl="fgImgPlace1" presStyleIdx="1" presStyleCnt="3"/>
      <dgm:spPr>
        <a:solidFill>
          <a:schemeClr val="bg2">
            <a:lumMod val="50000"/>
          </a:schemeClr>
        </a:solidFill>
      </dgm:spPr>
    </dgm:pt>
    <dgm:pt modelId="{2D2E512B-F333-4B32-BA05-833B1E8EC1D8}" type="pres">
      <dgm:prSet presAssocID="{13CB997E-6887-4C2B-B71F-CADBD9C51079}" presName="txShp" presStyleLbl="node1" presStyleIdx="1" presStyleCnt="3">
        <dgm:presLayoutVars>
          <dgm:bulletEnabled val="1"/>
        </dgm:presLayoutVars>
      </dgm:prSet>
      <dgm:spPr/>
    </dgm:pt>
    <dgm:pt modelId="{16BC1A12-916F-4A8C-8CA3-4D4B923D56D4}" type="pres">
      <dgm:prSet presAssocID="{149FAF8C-02E6-4890-A849-14C74DF1E22D}" presName="spacing" presStyleCnt="0"/>
      <dgm:spPr/>
    </dgm:pt>
    <dgm:pt modelId="{C179E0AE-0421-4349-9895-63BB76DED03C}" type="pres">
      <dgm:prSet presAssocID="{F414DB38-CCAD-4E46-A34D-7ECC497E6FF5}" presName="composite" presStyleCnt="0"/>
      <dgm:spPr/>
    </dgm:pt>
    <dgm:pt modelId="{8FABE6F3-8506-435E-9FBB-2B98BCF35FD2}" type="pres">
      <dgm:prSet presAssocID="{F414DB38-CCAD-4E46-A34D-7ECC497E6FF5}" presName="imgShp" presStyleLbl="fgImgPlace1" presStyleIdx="2" presStyleCnt="3"/>
      <dgm:spPr>
        <a:solidFill>
          <a:schemeClr val="bg2">
            <a:lumMod val="50000"/>
          </a:schemeClr>
        </a:solidFill>
      </dgm:spPr>
    </dgm:pt>
    <dgm:pt modelId="{B587006F-7B17-46E8-946D-F2149F2B9956}" type="pres">
      <dgm:prSet presAssocID="{F414DB38-CCAD-4E46-A34D-7ECC497E6FF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1732A5D-6BA0-45B4-AB7C-0E93673844AE}" type="presOf" srcId="{13CB997E-6887-4C2B-B71F-CADBD9C51079}" destId="{2D2E512B-F333-4B32-BA05-833B1E8EC1D8}" srcOrd="0" destOrd="0" presId="urn:microsoft.com/office/officeart/2005/8/layout/vList3"/>
    <dgm:cxn modelId="{F0C1F0DF-446B-4665-BD07-71E9C9E65174}" srcId="{FF8A2AC9-C6F1-4113-8F93-C227E1AFEC80}" destId="{6767FE6C-0DAA-47EC-8B92-2B04D3D88590}" srcOrd="0" destOrd="0" parTransId="{81D162C3-7265-4121-B483-C9760F069D46}" sibTransId="{A0DEF7FA-687F-4524-A366-092EAEC9F3A4}"/>
    <dgm:cxn modelId="{19C10B6B-ABFA-4750-85CD-52988F8D2EE6}" type="presOf" srcId="{F414DB38-CCAD-4E46-A34D-7ECC497E6FF5}" destId="{B587006F-7B17-46E8-946D-F2149F2B9956}" srcOrd="0" destOrd="0" presId="urn:microsoft.com/office/officeart/2005/8/layout/vList3"/>
    <dgm:cxn modelId="{DD378240-2B72-4A5B-99A9-BC502417EE57}" type="presOf" srcId="{6767FE6C-0DAA-47EC-8B92-2B04D3D88590}" destId="{51EE2DBC-273E-4135-A4F6-393BB964F4BF}" srcOrd="0" destOrd="0" presId="urn:microsoft.com/office/officeart/2005/8/layout/vList3"/>
    <dgm:cxn modelId="{6E67A2CB-8A44-4516-BCDF-EC063871AA44}" type="presOf" srcId="{FF8A2AC9-C6F1-4113-8F93-C227E1AFEC80}" destId="{17817BCB-66C9-40D5-8D60-DB3C204647F7}" srcOrd="0" destOrd="0" presId="urn:microsoft.com/office/officeart/2005/8/layout/vList3"/>
    <dgm:cxn modelId="{E12AF619-4AB6-49A4-8E12-4F953DE56755}" srcId="{FF8A2AC9-C6F1-4113-8F93-C227E1AFEC80}" destId="{13CB997E-6887-4C2B-B71F-CADBD9C51079}" srcOrd="1" destOrd="0" parTransId="{5DEF06FD-DBF7-4107-AFE5-B6769E57612C}" sibTransId="{149FAF8C-02E6-4890-A849-14C74DF1E22D}"/>
    <dgm:cxn modelId="{3A169202-E4F2-4EEF-BD1D-D43DE63ECFC3}" srcId="{FF8A2AC9-C6F1-4113-8F93-C227E1AFEC80}" destId="{F414DB38-CCAD-4E46-A34D-7ECC497E6FF5}" srcOrd="2" destOrd="0" parTransId="{CE534B35-B873-4B2F-80D2-F5C4527A0BEB}" sibTransId="{23D463AD-2206-4DAA-B4FD-6EE4EF95E192}"/>
    <dgm:cxn modelId="{F57C8713-8C25-464C-8461-7D708380F0EF}" type="presParOf" srcId="{17817BCB-66C9-40D5-8D60-DB3C204647F7}" destId="{83473AE1-EEAF-44C8-B4B6-1B429E10B1A1}" srcOrd="0" destOrd="0" presId="urn:microsoft.com/office/officeart/2005/8/layout/vList3"/>
    <dgm:cxn modelId="{FC71F30D-91E1-4975-B19D-C1DE972CDE5E}" type="presParOf" srcId="{83473AE1-EEAF-44C8-B4B6-1B429E10B1A1}" destId="{3BD74E95-E04F-45E4-9766-42F2FCE4A6B0}" srcOrd="0" destOrd="0" presId="urn:microsoft.com/office/officeart/2005/8/layout/vList3"/>
    <dgm:cxn modelId="{A4671FE3-3BA8-4D0E-8571-526D3090D937}" type="presParOf" srcId="{83473AE1-EEAF-44C8-B4B6-1B429E10B1A1}" destId="{51EE2DBC-273E-4135-A4F6-393BB964F4BF}" srcOrd="1" destOrd="0" presId="urn:microsoft.com/office/officeart/2005/8/layout/vList3"/>
    <dgm:cxn modelId="{689A8C86-FA02-4FEE-A3CB-758F8CAD0E9B}" type="presParOf" srcId="{17817BCB-66C9-40D5-8D60-DB3C204647F7}" destId="{4B427D08-A1F2-4BC0-8354-71481125E705}" srcOrd="1" destOrd="0" presId="urn:microsoft.com/office/officeart/2005/8/layout/vList3"/>
    <dgm:cxn modelId="{67A0A976-6868-4EF0-81BC-6FEC00485C8D}" type="presParOf" srcId="{17817BCB-66C9-40D5-8D60-DB3C204647F7}" destId="{A43A7D48-B7BA-4F2C-8440-4C92EE392C27}" srcOrd="2" destOrd="0" presId="urn:microsoft.com/office/officeart/2005/8/layout/vList3"/>
    <dgm:cxn modelId="{B2510B2F-F6D3-4D61-A723-FBB6DE7ED318}" type="presParOf" srcId="{A43A7D48-B7BA-4F2C-8440-4C92EE392C27}" destId="{20F007DB-923B-43E1-A70E-28E9411ACAB6}" srcOrd="0" destOrd="0" presId="urn:microsoft.com/office/officeart/2005/8/layout/vList3"/>
    <dgm:cxn modelId="{74479438-2DA2-4E48-A989-D3DE46B15E7E}" type="presParOf" srcId="{A43A7D48-B7BA-4F2C-8440-4C92EE392C27}" destId="{2D2E512B-F333-4B32-BA05-833B1E8EC1D8}" srcOrd="1" destOrd="0" presId="urn:microsoft.com/office/officeart/2005/8/layout/vList3"/>
    <dgm:cxn modelId="{7B908F16-E7B6-4974-90C4-455793E379ED}" type="presParOf" srcId="{17817BCB-66C9-40D5-8D60-DB3C204647F7}" destId="{16BC1A12-916F-4A8C-8CA3-4D4B923D56D4}" srcOrd="3" destOrd="0" presId="urn:microsoft.com/office/officeart/2005/8/layout/vList3"/>
    <dgm:cxn modelId="{911020C8-1141-49C2-9295-456C5F127BA5}" type="presParOf" srcId="{17817BCB-66C9-40D5-8D60-DB3C204647F7}" destId="{C179E0AE-0421-4349-9895-63BB76DED03C}" srcOrd="4" destOrd="0" presId="urn:microsoft.com/office/officeart/2005/8/layout/vList3"/>
    <dgm:cxn modelId="{4CF85BE9-54E5-4C28-AD7A-E83FD54577EC}" type="presParOf" srcId="{C179E0AE-0421-4349-9895-63BB76DED03C}" destId="{8FABE6F3-8506-435E-9FBB-2B98BCF35FD2}" srcOrd="0" destOrd="0" presId="urn:microsoft.com/office/officeart/2005/8/layout/vList3"/>
    <dgm:cxn modelId="{9AED4F92-EFC1-4EFF-A06F-8D8FC1F9E68C}" type="presParOf" srcId="{C179E0AE-0421-4349-9895-63BB76DED03C}" destId="{B587006F-7B17-46E8-946D-F2149F2B99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E2DBC-273E-4135-A4F6-393BB964F4BF}">
      <dsp:nvSpPr>
        <dsp:cNvPr id="0" name=""/>
        <dsp:cNvSpPr/>
      </dsp:nvSpPr>
      <dsp:spPr>
        <a:xfrm rot="10800000">
          <a:off x="1737697" y="2526"/>
          <a:ext cx="5405120" cy="1505029"/>
        </a:xfrm>
        <a:prstGeom prst="homePlat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Supervised Learning</a:t>
          </a:r>
          <a:endParaRPr lang="en-US" sz="4100" kern="1200" dirty="0"/>
        </a:p>
      </dsp:txBody>
      <dsp:txXfrm rot="10800000">
        <a:off x="2113954" y="2526"/>
        <a:ext cx="5028863" cy="1505029"/>
      </dsp:txXfrm>
    </dsp:sp>
    <dsp:sp modelId="{3BD74E95-E04F-45E4-9766-42F2FCE4A6B0}">
      <dsp:nvSpPr>
        <dsp:cNvPr id="0" name=""/>
        <dsp:cNvSpPr/>
      </dsp:nvSpPr>
      <dsp:spPr>
        <a:xfrm>
          <a:off x="985182" y="2526"/>
          <a:ext cx="1505029" cy="1505029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E512B-F333-4B32-BA05-833B1E8EC1D8}">
      <dsp:nvSpPr>
        <dsp:cNvPr id="0" name=""/>
        <dsp:cNvSpPr/>
      </dsp:nvSpPr>
      <dsp:spPr>
        <a:xfrm rot="10800000">
          <a:off x="1737697" y="1956818"/>
          <a:ext cx="5405120" cy="1505029"/>
        </a:xfrm>
        <a:prstGeom prst="homePlate">
          <a:avLst/>
        </a:prstGeom>
        <a:solidFill>
          <a:srgbClr val="CC66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Unsupervised Learning</a:t>
          </a:r>
          <a:endParaRPr lang="en-US" sz="4100" kern="1200" dirty="0"/>
        </a:p>
      </dsp:txBody>
      <dsp:txXfrm rot="10800000">
        <a:off x="2113954" y="1956818"/>
        <a:ext cx="5028863" cy="1505029"/>
      </dsp:txXfrm>
    </dsp:sp>
    <dsp:sp modelId="{20F007DB-923B-43E1-A70E-28E9411ACAB6}">
      <dsp:nvSpPr>
        <dsp:cNvPr id="0" name=""/>
        <dsp:cNvSpPr/>
      </dsp:nvSpPr>
      <dsp:spPr>
        <a:xfrm>
          <a:off x="985182" y="1956818"/>
          <a:ext cx="1505029" cy="1505029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587006F-7B17-46E8-946D-F2149F2B9956}">
      <dsp:nvSpPr>
        <dsp:cNvPr id="0" name=""/>
        <dsp:cNvSpPr/>
      </dsp:nvSpPr>
      <dsp:spPr>
        <a:xfrm rot="10800000">
          <a:off x="1737697" y="3911110"/>
          <a:ext cx="5405120" cy="1505029"/>
        </a:xfrm>
        <a:prstGeom prst="homePlate">
          <a:avLst/>
        </a:prstGeom>
        <a:solidFill>
          <a:srgbClr val="6666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Reinforcement Learning</a:t>
          </a:r>
          <a:endParaRPr lang="en-US" sz="4100" kern="1200" dirty="0"/>
        </a:p>
      </dsp:txBody>
      <dsp:txXfrm rot="10800000">
        <a:off x="2113954" y="3911110"/>
        <a:ext cx="5028863" cy="1505029"/>
      </dsp:txXfrm>
    </dsp:sp>
    <dsp:sp modelId="{8FABE6F3-8506-435E-9FBB-2B98BCF35FD2}">
      <dsp:nvSpPr>
        <dsp:cNvPr id="0" name=""/>
        <dsp:cNvSpPr/>
      </dsp:nvSpPr>
      <dsp:spPr>
        <a:xfrm>
          <a:off x="985182" y="3911110"/>
          <a:ext cx="1505029" cy="1505029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87EAA-0803-4E14-8ED0-50AA72C879C5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D0C67-F7A5-40C3-A635-40D8E65B2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Reinforcement</a:t>
            </a:r>
            <a:r>
              <a:rPr lang="en-US" baseline="0" dirty="0" smtClean="0"/>
              <a:t> Learning: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Q-Learning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SARSA- State Action Reward State Action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8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Having good-quality data for ML algorithms is one of the biggest challenges. Use of low-quality data leads to the problems related to data preprocessing and feature extraction.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Time-Consuming task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Another challenge faced by ML models is the consumption of time especially for data acquisition, feature extraction and retrieval.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specialist persons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As ML technology is still in its infancy stage, availability of expert resources is a tough job.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clear objective for formulating business problems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Having no clear objective and well-defined goal for business problems is another key challenge for ML because this technology is not that mature yet.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of overfitting &amp;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If the model is overfitting 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cannot be represented well for the problem.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Curse of dimensionality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Another challenge ML model faces is too many features of data points. This can be a real hindrance.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deployment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− Complexity of the ML model makes it quite difficult to be deployed in real life.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3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9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4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 of Data- Supervised Learning: Labelled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Training Phase : </a:t>
            </a:r>
          </a:p>
          <a:p>
            <a:r>
              <a:rPr lang="en-US" baseline="0" dirty="0" smtClean="0"/>
              <a:t>1. Well Defined with Input and Output</a:t>
            </a:r>
          </a:p>
          <a:p>
            <a:r>
              <a:rPr lang="en-US" baseline="0" dirty="0" smtClean="0"/>
              <a:t>2. Machine is fed with Data</a:t>
            </a:r>
          </a:p>
          <a:p>
            <a:r>
              <a:rPr lang="en-US" baseline="0" dirty="0" smtClean="0"/>
              <a:t>3. Algorithm has to map Input and Output and learn it.</a:t>
            </a:r>
          </a:p>
          <a:p>
            <a:r>
              <a:rPr lang="en-US" baseline="0" dirty="0" smtClean="0"/>
              <a:t>4. Training Data acts like a Guide or Teacher.</a:t>
            </a:r>
          </a:p>
          <a:p>
            <a:r>
              <a:rPr lang="en-US" baseline="0" dirty="0" smtClean="0"/>
              <a:t>5. On completion of Training the Model is tested with Test Data. 	</a:t>
            </a:r>
          </a:p>
          <a:p>
            <a:r>
              <a:rPr lang="en-US" baseline="0" dirty="0" smtClean="0"/>
              <a:t>Aim:</a:t>
            </a:r>
          </a:p>
          <a:p>
            <a:r>
              <a:rPr lang="en-US" baseline="0" dirty="0" smtClean="0"/>
              <a:t>1. To forecast an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Types of Data- Supervised Learning: Unlabeled</a:t>
            </a:r>
            <a:r>
              <a:rPr lang="en-US" baseline="0" dirty="0" smtClean="0"/>
              <a:t> Data</a:t>
            </a:r>
            <a:endParaRPr lang="en-US" dirty="0" smtClean="0"/>
          </a:p>
          <a:p>
            <a:r>
              <a:rPr lang="en-US" baseline="0" dirty="0" smtClean="0"/>
              <a:t>Training Phase : </a:t>
            </a:r>
          </a:p>
          <a:p>
            <a:r>
              <a:rPr lang="en-US" baseline="0" dirty="0" smtClean="0"/>
              <a:t>1. Machine is fed with only Input, It has to figure out the Output.</a:t>
            </a:r>
          </a:p>
          <a:p>
            <a:r>
              <a:rPr lang="en-US" baseline="0" dirty="0" smtClean="0"/>
              <a:t>2. There is no supervisor or Guide to map Input to Output.</a:t>
            </a:r>
          </a:p>
          <a:p>
            <a:r>
              <a:rPr lang="en-US" baseline="0" dirty="0" smtClean="0"/>
              <a:t>Aim: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 extract the patterns of data.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 extract useful insights from data.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As the algorithm is fed with only data, hence it has to find it’s own way to Output by finding trends and associations in the Input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Types of Data- Reinforcement Learning: No Predefined</a:t>
            </a:r>
            <a:r>
              <a:rPr lang="en-US" baseline="0" dirty="0" smtClean="0"/>
              <a:t> Data</a:t>
            </a:r>
            <a:endParaRPr lang="en-US" dirty="0" smtClean="0"/>
          </a:p>
          <a:p>
            <a:r>
              <a:rPr lang="en-US" baseline="0" dirty="0" smtClean="0"/>
              <a:t>Training Phase :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It’s like a Kid Learning it’s surrounding.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Here Reward and Punishment system is there.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 trial and error system learns or It explores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D0C67-F7A5-40C3-A635-40D8E65B28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3AFD-F8DE-4097-AB53-56D748146EC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156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945A-C5B5-49B1-B9E3-7C5E9E697305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B7CA-0A3A-498B-A531-14ED4F78C244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D329-156F-4015-B7B1-5006E9A05216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489A-547C-4F64-8E18-EB1AC4A0B0F0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4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1D7A-1185-4B4D-99E4-FF3813E17476}" type="datetime1">
              <a:rPr lang="en-US" smtClean="0"/>
              <a:t>1/5/2021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9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8588-5D54-4CDB-AA80-662A707561DE}" type="datetime1">
              <a:rPr lang="en-US" smtClean="0"/>
              <a:t>1/5/2021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7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5691-EF4E-418B-9355-BA4A41420146}" type="datetime1">
              <a:rPr lang="en-US" smtClean="0"/>
              <a:t>1/5/2021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CC7E-C28D-45A8-A11E-E0D6111E6037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3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8087-4C45-4588-9FBF-6FB8A86D80E4}" type="datetime1">
              <a:rPr lang="en-US" smtClean="0"/>
              <a:t>1/5/2021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593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C02C-D969-4074-BA9C-D8711A5AFDBE}" type="datetime1">
              <a:rPr lang="en-US" smtClean="0"/>
              <a:t>1/5/2021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6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822960-0517-4C33-8986-1C26F9403465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05E57AE-C7CB-4E1B-849C-35869BC6D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2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113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206" y="5194488"/>
            <a:ext cx="8432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Garamond" panose="02020404030301010803" pitchFamily="18" charset="0"/>
              </a:rPr>
              <a:t>Introduction to Machine Learning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4" y="6350974"/>
            <a:ext cx="460422" cy="460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66" y="6306055"/>
            <a:ext cx="492026" cy="492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400" y="6350974"/>
            <a:ext cx="379676" cy="3788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53451" y="6350974"/>
            <a:ext cx="16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B0F0"/>
                </a:solidFill>
              </a:rPr>
              <a:t>@kirtiswagat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4366" y="6391244"/>
            <a:ext cx="4685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B0F0"/>
                </a:solidFill>
              </a:rPr>
              <a:t>https://www.linkedin.com/in/kirtiswagatmohanty/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8167" y="6391244"/>
            <a:ext cx="2472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00B0F0"/>
                </a:solidFill>
              </a:rPr>
              <a:t>kirtiswagat@outlook.com</a:t>
            </a:r>
            <a:endParaRPr lang="en-US" sz="1600" b="1" i="1" dirty="0">
              <a:solidFill>
                <a:srgbClr val="00B0F0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 rot="5400000">
            <a:off x="10593084" y="392779"/>
            <a:ext cx="1632857" cy="84729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055922" y="22385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Mod-1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32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Types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497943" y="30191"/>
            <a:ext cx="7866743" cy="3221009"/>
            <a:chOff x="3556000" y="408521"/>
            <a:chExt cx="8186057" cy="3280229"/>
          </a:xfrm>
        </p:grpSpPr>
        <p:sp>
          <p:nvSpPr>
            <p:cNvPr id="14" name="Rounded Rectangle 13"/>
            <p:cNvSpPr/>
            <p:nvPr/>
          </p:nvSpPr>
          <p:spPr>
            <a:xfrm>
              <a:off x="3556000" y="408521"/>
              <a:ext cx="8186057" cy="3280229"/>
            </a:xfrm>
            <a:prstGeom prst="round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9548" y="575570"/>
              <a:ext cx="4646132" cy="47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 smtClean="0"/>
                <a:t>Clustering</a:t>
              </a:r>
              <a:endParaRPr lang="en-IN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98113" y="3376285"/>
            <a:ext cx="7866573" cy="2980065"/>
            <a:chOff x="3556000" y="408521"/>
            <a:chExt cx="8186057" cy="3280229"/>
          </a:xfrm>
        </p:grpSpPr>
        <p:sp>
          <p:nvSpPr>
            <p:cNvPr id="18" name="Rounded Rectangle 17"/>
            <p:cNvSpPr/>
            <p:nvPr/>
          </p:nvSpPr>
          <p:spPr>
            <a:xfrm>
              <a:off x="3556000" y="408521"/>
              <a:ext cx="8186057" cy="3280229"/>
            </a:xfrm>
            <a:prstGeom prst="round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9548" y="575570"/>
              <a:ext cx="4646132" cy="508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 smtClean="0"/>
                <a:t>Dimensionality Reduction</a:t>
              </a:r>
              <a:endParaRPr lang="en-IN" sz="2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6" y="666677"/>
            <a:ext cx="5614381" cy="2366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71" y="3989713"/>
            <a:ext cx="3643086" cy="21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2" y="750789"/>
            <a:ext cx="8216943" cy="36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0" y="0"/>
            <a:ext cx="7941288" cy="64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23855"/>
            <a:ext cx="8710662" cy="61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770710"/>
            <a:ext cx="7315200" cy="5342708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Quality of Data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Time-Consuming Task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Lack of Domain Knowledge People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No Clear Objective for formulating business problem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Issue of Overfitting &amp; Under fitting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Curse of dimensionality</a:t>
            </a:r>
          </a:p>
          <a:p>
            <a:pPr algn="just">
              <a:lnSpc>
                <a:spcPct val="200000"/>
              </a:lnSpc>
            </a:pPr>
            <a:r>
              <a:rPr lang="en-US" b="1" dirty="0" smtClean="0">
                <a:sym typeface="Wingdings" panose="05000000000000000000" pitchFamily="2" charset="2"/>
              </a:rPr>
              <a:t>Difficulty in deployment</a:t>
            </a:r>
            <a:endParaRPr lang="en-US" b="1" dirty="0" smtClean="0">
              <a:sym typeface="Wingdings" panose="05000000000000000000" pitchFamily="2" charset="2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77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20" y="686497"/>
            <a:ext cx="874679" cy="874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39" y="2887905"/>
            <a:ext cx="1117428" cy="923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58" y="5036524"/>
            <a:ext cx="938390" cy="936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8150" y="5135334"/>
            <a:ext cx="322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B0F0"/>
                </a:solidFill>
              </a:rPr>
              <a:t>@kirtiswagat</a:t>
            </a:r>
            <a:endParaRPr lang="en-US" sz="2800" b="1" i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5848" y="3014168"/>
            <a:ext cx="673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</a:rPr>
              <a:t>https://www.linkedin.com/in/kirtiswagatmohanty/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5367" y="893003"/>
            <a:ext cx="425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B0F0"/>
                </a:solidFill>
              </a:rPr>
              <a:t>kirtiswagat@gmail.com</a:t>
            </a:r>
            <a:endParaRPr lang="en-US" sz="2400" b="1" i="1" dirty="0">
              <a:solidFill>
                <a:srgbClr val="00B0F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2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4415246"/>
            <a:ext cx="3079268" cy="1309774"/>
          </a:xfrm>
        </p:spPr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972094"/>
            <a:ext cx="3079268" cy="289451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IN" sz="2800" dirty="0" smtClean="0">
                <a:latin typeface="Garamond" panose="02020404030301010803" pitchFamily="18" charset="0"/>
              </a:rPr>
              <a:t>You can define following: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400" b="1" dirty="0" smtClean="0">
                <a:latin typeface="Garamond" panose="02020404030301010803" pitchFamily="18" charset="0"/>
              </a:rPr>
              <a:t>What is Machine Learning?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400" b="1" dirty="0" smtClean="0">
                <a:latin typeface="Garamond" panose="02020404030301010803" pitchFamily="18" charset="0"/>
              </a:rPr>
              <a:t>Why Machine Learning is needed?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400" b="1" dirty="0" smtClean="0">
                <a:latin typeface="Garamond" panose="02020404030301010803" pitchFamily="18" charset="0"/>
              </a:rPr>
              <a:t>What are the terminologies used for Machine Learning?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400" b="1" dirty="0" smtClean="0">
                <a:latin typeface="Garamond" panose="02020404030301010803" pitchFamily="18" charset="0"/>
              </a:rPr>
              <a:t>What are the types of Machine Learning?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>
              <a:latin typeface="Garamond" panose="02020404030301010803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>
              <a:latin typeface="Garamond" panose="02020404030301010803" pitchFamily="18" charset="0"/>
            </a:endParaRPr>
          </a:p>
          <a:p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4537" y="770710"/>
            <a:ext cx="8190411" cy="5342708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sym typeface="Wingdings" panose="05000000000000000000" pitchFamily="2" charset="2"/>
              </a:rPr>
              <a:t>It’s a subset of </a:t>
            </a:r>
            <a:r>
              <a:rPr lang="en-US" b="1" dirty="0" smtClean="0">
                <a:sym typeface="Wingdings" panose="05000000000000000000" pitchFamily="2" charset="2"/>
              </a:rPr>
              <a:t>Artificial Intelligence.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sym typeface="Wingdings" panose="05000000000000000000" pitchFamily="2" charset="2"/>
              </a:rPr>
              <a:t>It’s the science and art of programming computers so that they can </a:t>
            </a:r>
            <a:r>
              <a:rPr lang="en-US" b="1" dirty="0" smtClean="0">
                <a:sym typeface="Wingdings" panose="05000000000000000000" pitchFamily="2" charset="2"/>
              </a:rPr>
              <a:t>learn from data.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sym typeface="Wingdings" panose="05000000000000000000" pitchFamily="2" charset="2"/>
              </a:rPr>
              <a:t>It’s a technique where </a:t>
            </a:r>
            <a:r>
              <a:rPr lang="en-US" b="1" dirty="0" smtClean="0">
                <a:sym typeface="Wingdings" panose="05000000000000000000" pitchFamily="2" charset="2"/>
              </a:rPr>
              <a:t>predictions about some event </a:t>
            </a:r>
            <a:r>
              <a:rPr lang="en-US" dirty="0" smtClean="0">
                <a:sym typeface="Wingdings" panose="05000000000000000000" pitchFamily="2" charset="2"/>
              </a:rPr>
              <a:t>can be possible based on some experience which is data in case of machines. 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sym typeface="Wingdings" panose="05000000000000000000" pitchFamily="2" charset="2"/>
              </a:rPr>
              <a:t>It’s a science of making computers learn and act like humans </a:t>
            </a:r>
            <a:r>
              <a:rPr lang="en-US" b="1" dirty="0" smtClean="0">
                <a:sym typeface="Wingdings" panose="05000000000000000000" pitchFamily="2" charset="2"/>
              </a:rPr>
              <a:t>by feeding data and information</a:t>
            </a:r>
            <a:r>
              <a:rPr lang="en-US" dirty="0" smtClean="0">
                <a:sym typeface="Wingdings" panose="05000000000000000000" pitchFamily="2" charset="2"/>
              </a:rPr>
              <a:t> without being explicit being programmed.	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67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Kirti Swagat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9269"/>
            <a:ext cx="3749040" cy="5677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199042" y="859517"/>
            <a:ext cx="5381897" cy="5316583"/>
            <a:chOff x="4650377" y="744583"/>
            <a:chExt cx="5381897" cy="5316583"/>
          </a:xfrm>
        </p:grpSpPr>
        <p:sp>
          <p:nvSpPr>
            <p:cNvPr id="8" name="Oval 7"/>
            <p:cNvSpPr/>
            <p:nvPr/>
          </p:nvSpPr>
          <p:spPr>
            <a:xfrm>
              <a:off x="4650377" y="744583"/>
              <a:ext cx="5381897" cy="5316583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5016136" y="1715135"/>
              <a:ext cx="4650377" cy="434603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5666930" y="2973399"/>
              <a:ext cx="3348788" cy="30877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15009" y="3376034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Deep Learning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74520" y="221872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Machine Learning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61010" y="1081742"/>
            <a:ext cx="25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Artificial Intelligence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36436" y="804743"/>
            <a:ext cx="487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technique which enables machines to mimic human behaviour.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6436" y="1941729"/>
            <a:ext cx="487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Sub-set of AI which use statistical methods to enable machines to improve with experience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6436" y="3237534"/>
            <a:ext cx="487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Sub-set of ML which make the computational of multi-layer neural network feasible</a:t>
            </a:r>
            <a:endParaRPr lang="en-IN" b="1" dirty="0">
              <a:solidFill>
                <a:srgbClr val="0070C0"/>
              </a:solidFill>
            </a:endParaRPr>
          </a:p>
        </p:txBody>
      </p:sp>
      <p:cxnSp>
        <p:nvCxnSpPr>
          <p:cNvPr id="18" name="Elbow Connector 17"/>
          <p:cNvCxnSpPr>
            <a:endCxn id="14" idx="1"/>
          </p:cNvCxnSpPr>
          <p:nvPr/>
        </p:nvCxnSpPr>
        <p:spPr>
          <a:xfrm flipV="1">
            <a:off x="4785360" y="1127909"/>
            <a:ext cx="1751076" cy="670208"/>
          </a:xfrm>
          <a:prstGeom prst="bentConnector3">
            <a:avLst>
              <a:gd name="adj1" fmla="val 267"/>
            </a:avLst>
          </a:prstGeom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4469643" y="2177113"/>
            <a:ext cx="2066793" cy="481431"/>
          </a:xfrm>
          <a:prstGeom prst="bentConnector3">
            <a:avLst>
              <a:gd name="adj1" fmla="val -510"/>
            </a:avLst>
          </a:prstGeom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3948082" y="3422959"/>
            <a:ext cx="2588354" cy="480583"/>
          </a:xfrm>
          <a:prstGeom prst="bentConnector3">
            <a:avLst>
              <a:gd name="adj1" fmla="val 542"/>
            </a:avLst>
          </a:prstGeom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846971" y="223855"/>
            <a:ext cx="7372572" cy="571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AI vs Machine Learning vs Deep Learning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1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49" y="824571"/>
            <a:ext cx="6970324" cy="540160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smtClean="0"/>
              <a:t>Machine Learning</a:t>
            </a:r>
            <a:br>
              <a:rPr lang="en-US" dirty="0" smtClean="0"/>
            </a:br>
            <a:r>
              <a:rPr lang="en-US" dirty="0" smtClean="0"/>
              <a:t>vs</a:t>
            </a:r>
            <a:br>
              <a:rPr lang="en-US" dirty="0" smtClean="0"/>
            </a:br>
            <a:r>
              <a:rPr lang="en-US" dirty="0" smtClean="0"/>
              <a:t>Deep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44796" r="13190" b="28466"/>
          <a:stretch/>
        </p:blipFill>
        <p:spPr>
          <a:xfrm>
            <a:off x="3869268" y="769256"/>
            <a:ext cx="7566160" cy="371565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smtClean="0"/>
              <a:t>Machine Learning</a:t>
            </a:r>
            <a:br>
              <a:rPr lang="en-US" dirty="0" smtClean="0"/>
            </a:br>
            <a:r>
              <a:rPr lang="en-US" dirty="0" smtClean="0"/>
              <a:t>vs</a:t>
            </a:r>
            <a:br>
              <a:rPr lang="en-US" dirty="0" smtClean="0"/>
            </a:br>
            <a:r>
              <a:rPr lang="en-US" dirty="0" smtClean="0"/>
              <a:t>Deep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ML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770710"/>
            <a:ext cx="7315200" cy="534270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ym typeface="Wingdings" panose="05000000000000000000" pitchFamily="2" charset="2"/>
              </a:rPr>
              <a:t>A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06" y="770711"/>
            <a:ext cx="8773556" cy="53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64497"/>
              </p:ext>
            </p:extLst>
          </p:nvPr>
        </p:nvGraphicFramePr>
        <p:xfrm>
          <a:off x="3869268" y="7150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83" y="2724339"/>
            <a:ext cx="1400175" cy="14001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>
          <a:xfrm>
            <a:off x="4706789" y="675444"/>
            <a:ext cx="1603070" cy="159757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74" y="4554199"/>
            <a:ext cx="1700791" cy="157956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26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Types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/>
          <a:lstStyle/>
          <a:p>
            <a:r>
              <a:rPr lang="en-US" sz="1400" b="1" dirty="0" smtClean="0">
                <a:latin typeface="Garamond" panose="02020404030301010803" pitchFamily="18" charset="0"/>
              </a:rPr>
              <a:t>By Kirti Swagat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E57AE-C7CB-4E1B-849C-35869BC6D3B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413" y="223855"/>
            <a:ext cx="2514347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M-1 Introduction to ML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497943" y="30191"/>
            <a:ext cx="7866743" cy="3221009"/>
            <a:chOff x="3556000" y="408521"/>
            <a:chExt cx="8186057" cy="3280229"/>
          </a:xfrm>
        </p:grpSpPr>
        <p:sp>
          <p:nvSpPr>
            <p:cNvPr id="14" name="Rounded Rectangle 13"/>
            <p:cNvSpPr/>
            <p:nvPr/>
          </p:nvSpPr>
          <p:spPr>
            <a:xfrm>
              <a:off x="3556000" y="408521"/>
              <a:ext cx="8186057" cy="3280229"/>
            </a:xfrm>
            <a:prstGeom prst="round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268" y="1164619"/>
              <a:ext cx="3173086" cy="232361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242" y="1204283"/>
              <a:ext cx="3173086" cy="228395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19548" y="575570"/>
              <a:ext cx="4646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 smtClean="0"/>
                <a:t>Regression</a:t>
              </a:r>
              <a:endParaRPr lang="en-IN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98113" y="3376285"/>
            <a:ext cx="7866573" cy="2980065"/>
            <a:chOff x="3556000" y="408521"/>
            <a:chExt cx="8186057" cy="3280229"/>
          </a:xfrm>
        </p:grpSpPr>
        <p:sp>
          <p:nvSpPr>
            <p:cNvPr id="18" name="Rounded Rectangle 17"/>
            <p:cNvSpPr/>
            <p:nvPr/>
          </p:nvSpPr>
          <p:spPr>
            <a:xfrm>
              <a:off x="3556000" y="408521"/>
              <a:ext cx="8186057" cy="3280229"/>
            </a:xfrm>
            <a:prstGeom prst="round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9548" y="575570"/>
              <a:ext cx="4646132" cy="508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 smtClean="0"/>
                <a:t>Classification</a:t>
              </a:r>
              <a:endParaRPr lang="en-IN" sz="2400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91" y="3989713"/>
            <a:ext cx="3049313" cy="2222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61" y="3938310"/>
            <a:ext cx="3049313" cy="22740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26" y="1390002"/>
            <a:ext cx="1051379" cy="10513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4" y="4399975"/>
            <a:ext cx="1051379" cy="10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6113</TotalTime>
  <Words>568</Words>
  <Application>Microsoft Office PowerPoint</Application>
  <PresentationFormat>Widescreen</PresentationFormat>
  <Paragraphs>141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Adobe Fan Heiti Std B</vt:lpstr>
      <vt:lpstr>Calibri</vt:lpstr>
      <vt:lpstr>Corbel</vt:lpstr>
      <vt:lpstr>Garamond</vt:lpstr>
      <vt:lpstr>Wingdings</vt:lpstr>
      <vt:lpstr>Wingdings 2</vt:lpstr>
      <vt:lpstr>Frame</vt:lpstr>
      <vt:lpstr>PowerPoint Presentation</vt:lpstr>
      <vt:lpstr>Learning Objective</vt:lpstr>
      <vt:lpstr>Machine Learning? </vt:lpstr>
      <vt:lpstr>PowerPoint Presentation</vt:lpstr>
      <vt:lpstr>Machine Learning vs Deep Learning </vt:lpstr>
      <vt:lpstr>Machine Learning vs Deep Learning </vt:lpstr>
      <vt:lpstr>How ML Works?</vt:lpstr>
      <vt:lpstr>Types of ML</vt:lpstr>
      <vt:lpstr>Supervised Learning Types</vt:lpstr>
      <vt:lpstr>Unsupervised Learning Types</vt:lpstr>
      <vt:lpstr>Reinforcement Learning</vt:lpstr>
      <vt:lpstr>Algorithms</vt:lpstr>
      <vt:lpstr>Use Cases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NIC-APP</dc:creator>
  <cp:lastModifiedBy>NIC</cp:lastModifiedBy>
  <cp:revision>356</cp:revision>
  <dcterms:created xsi:type="dcterms:W3CDTF">2019-01-02T09:21:12Z</dcterms:created>
  <dcterms:modified xsi:type="dcterms:W3CDTF">2021-01-05T19:24:48Z</dcterms:modified>
</cp:coreProperties>
</file>